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78"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2D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E2ADF4-1434-454A-AC4A-6249F60F7621}" type="datetimeFigureOut">
              <a:rPr lang="en-US" smtClean="0"/>
              <a:t>8/30/2013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72D77B-D572-4AC5-872A-C64234B42743}" type="slidenum">
              <a:rPr lang="en-US" smtClean="0"/>
              <a:t>‹#›</a:t>
            </a:fld>
            <a:endParaRPr lang="en-US"/>
          </a:p>
        </p:txBody>
      </p:sp>
    </p:spTree>
    <p:extLst>
      <p:ext uri="{BB962C8B-B14F-4D97-AF65-F5344CB8AC3E}">
        <p14:creationId xmlns:p14="http://schemas.microsoft.com/office/powerpoint/2010/main" val="147867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72D77B-D572-4AC5-872A-C64234B42743}" type="slidenum">
              <a:rPr lang="en-US" smtClean="0"/>
              <a:t>1</a:t>
            </a:fld>
            <a:endParaRPr lang="en-US"/>
          </a:p>
        </p:txBody>
      </p:sp>
    </p:spTree>
    <p:extLst>
      <p:ext uri="{BB962C8B-B14F-4D97-AF65-F5344CB8AC3E}">
        <p14:creationId xmlns:p14="http://schemas.microsoft.com/office/powerpoint/2010/main" val="514926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CC651C9-D8B8-4A7F-B749-D57F9888B3B8}" type="datetimeFigureOut">
              <a:rPr lang="en-US" smtClean="0"/>
              <a:t>8/30/2013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8697019-9033-4098-98EB-5D9AA5D5FC8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651C9-D8B8-4A7F-B749-D57F9888B3B8}"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97019-9033-4098-98EB-5D9AA5D5FC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CC651C9-D8B8-4A7F-B749-D57F9888B3B8}" type="datetimeFigureOut">
              <a:rPr lang="en-US" smtClean="0"/>
              <a:t>8/30/2013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8697019-9033-4098-98EB-5D9AA5D5FC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CC651C9-D8B8-4A7F-B749-D57F9888B3B8}" type="datetimeFigureOut">
              <a:rPr lang="en-US" smtClean="0"/>
              <a:t>8/30/2013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8697019-9033-4098-98EB-5D9AA5D5FC8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CC651C9-D8B8-4A7F-B749-D57F9888B3B8}" type="datetimeFigureOut">
              <a:rPr lang="en-US" smtClean="0"/>
              <a:t>8/30/2013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8697019-9033-4098-98EB-5D9AA5D5FC8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CC651C9-D8B8-4A7F-B749-D57F9888B3B8}" type="datetimeFigureOut">
              <a:rPr lang="en-US" smtClean="0"/>
              <a:t>8/30/2013</a:t>
            </a:fld>
            <a:endParaRPr lang="en-US"/>
          </a:p>
        </p:txBody>
      </p:sp>
      <p:sp>
        <p:nvSpPr>
          <p:cNvPr id="10" name="Slide Number Placeholder 9"/>
          <p:cNvSpPr>
            <a:spLocks noGrp="1"/>
          </p:cNvSpPr>
          <p:nvPr>
            <p:ph type="sldNum" sz="quarter" idx="16"/>
          </p:nvPr>
        </p:nvSpPr>
        <p:spPr/>
        <p:txBody>
          <a:bodyPr rtlCol="0"/>
          <a:lstStyle/>
          <a:p>
            <a:fld id="{08697019-9033-4098-98EB-5D9AA5D5FC8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CC651C9-D8B8-4A7F-B749-D57F9888B3B8}" type="datetimeFigureOut">
              <a:rPr lang="en-US" smtClean="0"/>
              <a:t>8/30/2013</a:t>
            </a:fld>
            <a:endParaRPr lang="en-US"/>
          </a:p>
        </p:txBody>
      </p:sp>
      <p:sp>
        <p:nvSpPr>
          <p:cNvPr id="12" name="Slide Number Placeholder 11"/>
          <p:cNvSpPr>
            <a:spLocks noGrp="1"/>
          </p:cNvSpPr>
          <p:nvPr>
            <p:ph type="sldNum" sz="quarter" idx="16"/>
          </p:nvPr>
        </p:nvSpPr>
        <p:spPr/>
        <p:txBody>
          <a:bodyPr rtlCol="0"/>
          <a:lstStyle/>
          <a:p>
            <a:fld id="{08697019-9033-4098-98EB-5D9AA5D5FC8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C651C9-D8B8-4A7F-B749-D57F9888B3B8}" type="datetimeFigureOut">
              <a:rPr lang="en-US" smtClean="0"/>
              <a:t>8/30/2013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8697019-9033-4098-98EB-5D9AA5D5FC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C651C9-D8B8-4A7F-B749-D57F9888B3B8}" type="datetimeFigureOut">
              <a:rPr lang="en-US" smtClean="0"/>
              <a:t>8/30/2013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8697019-9033-4098-98EB-5D9AA5D5FC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CC651C9-D8B8-4A7F-B749-D57F9888B3B8}" type="datetimeFigureOut">
              <a:rPr lang="en-US" smtClean="0"/>
              <a:t>8/30/2013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8697019-9033-4098-98EB-5D9AA5D5FC8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CC651C9-D8B8-4A7F-B749-D57F9888B3B8}" type="datetimeFigureOut">
              <a:rPr lang="en-US" smtClean="0"/>
              <a:t>8/30/2013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8697019-9033-4098-98EB-5D9AA5D5FC8A}"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CC651C9-D8B8-4A7F-B749-D57F9888B3B8}" type="datetimeFigureOut">
              <a:rPr lang="en-US" smtClean="0"/>
              <a:t>8/30/2013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8697019-9033-4098-98EB-5D9AA5D5FC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9.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a:t>
            </a:r>
            <a:r>
              <a:rPr lang="en-US" dirty="0" err="1" smtClean="0"/>
              <a:t>sam</a:t>
            </a:r>
            <a:r>
              <a:rPr lang="en-US" dirty="0" smtClean="0"/>
              <a:t> </a:t>
            </a:r>
            <a:r>
              <a:rPr lang="en-US" dirty="0" err="1" smtClean="0"/>
              <a:t>wineburg</a:t>
            </a:r>
            <a:r>
              <a:rPr lang="en-US" dirty="0" smtClean="0"/>
              <a:t> Top ten list of famous </a:t>
            </a:r>
            <a:r>
              <a:rPr lang="en-US" dirty="0" err="1" smtClean="0"/>
              <a:t>americans</a:t>
            </a:r>
            <a:endParaRPr lang="en-US" dirty="0"/>
          </a:p>
        </p:txBody>
      </p:sp>
      <p:sp>
        <p:nvSpPr>
          <p:cNvPr id="3" name="Subtitle 2"/>
          <p:cNvSpPr>
            <a:spLocks noGrp="1"/>
          </p:cNvSpPr>
          <p:nvPr>
            <p:ph type="subTitle" idx="1"/>
          </p:nvPr>
        </p:nvSpPr>
        <p:spPr/>
        <p:txBody>
          <a:bodyPr/>
          <a:lstStyle/>
          <a:p>
            <a:r>
              <a:rPr lang="en-US" dirty="0" smtClean="0"/>
              <a:t>How does your list compare?</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18969">
            <a:off x="341210" y="838200"/>
            <a:ext cx="2701138" cy="3200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304800"/>
            <a:ext cx="2190750" cy="319003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744781">
            <a:off x="6315729" y="1131115"/>
            <a:ext cx="2447272" cy="317418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71750" y="576263"/>
            <a:ext cx="2228850" cy="3178765"/>
          </a:xfrm>
          <a:prstGeom prst="rect">
            <a:avLst/>
          </a:prstGeom>
        </p:spPr>
      </p:pic>
    </p:spTree>
    <p:extLst>
      <p:ext uri="{BB962C8B-B14F-4D97-AF65-F5344CB8AC3E}">
        <p14:creationId xmlns:p14="http://schemas.microsoft.com/office/powerpoint/2010/main" val="366894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normAutofit/>
          </a:bodyPr>
          <a:lstStyle/>
          <a:p>
            <a:r>
              <a:rPr lang="en-US" dirty="0" smtClean="0"/>
              <a:t>After working as a seamstress and as a secretary for the NAACP, Rosa Parks rose to prominence when she refused to give up her seat on a Montgomery city bus to a white man.   The Montgomery Bus Boycott of 1955 – 1956 is still considered one of the formative events of the Civil Rights Movement. </a:t>
            </a:r>
            <a:endParaRPr lang="en-US" dirty="0"/>
          </a:p>
        </p:txBody>
      </p:sp>
      <p:sp>
        <p:nvSpPr>
          <p:cNvPr id="3" name="Title 2"/>
          <p:cNvSpPr>
            <a:spLocks noGrp="1"/>
          </p:cNvSpPr>
          <p:nvPr>
            <p:ph type="title"/>
          </p:nvPr>
        </p:nvSpPr>
        <p:spPr/>
        <p:txBody>
          <a:bodyPr/>
          <a:lstStyle/>
          <a:p>
            <a:r>
              <a:rPr lang="en-US" dirty="0" smtClean="0"/>
              <a:t>2.  Rosa Parks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081" b="11081"/>
          <a:stretch>
            <a:fillRect/>
          </a:stretch>
        </p:blipFill>
        <p:spPr/>
      </p:pic>
    </p:spTree>
    <p:extLst>
      <p:ext uri="{BB962C8B-B14F-4D97-AF65-F5344CB8AC3E}">
        <p14:creationId xmlns:p14="http://schemas.microsoft.com/office/powerpoint/2010/main" val="1519170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lstStyle/>
          <a:p>
            <a:r>
              <a:rPr lang="en-US" dirty="0" smtClean="0"/>
              <a:t>At the age of 25, Martin Luther King, Jr. lead the Montgomery Bus Boycott.  The organization he organized during that confrontation – the Southern Christian Leadership Conference – would go on to orchestrate many of the most transformational events of the Civil Rights Movement. </a:t>
            </a:r>
            <a:endParaRPr lang="en-US" dirty="0"/>
          </a:p>
        </p:txBody>
      </p:sp>
      <p:sp>
        <p:nvSpPr>
          <p:cNvPr id="3" name="Title 2"/>
          <p:cNvSpPr>
            <a:spLocks noGrp="1"/>
          </p:cNvSpPr>
          <p:nvPr>
            <p:ph type="title"/>
          </p:nvPr>
        </p:nvSpPr>
        <p:spPr/>
        <p:txBody>
          <a:bodyPr/>
          <a:lstStyle/>
          <a:p>
            <a:r>
              <a:rPr lang="en-US" dirty="0" smtClean="0"/>
              <a:t>1.  Rev. Dr. Martin Luther King, Jr.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767" b="6767"/>
          <a:stretch>
            <a:fillRect/>
          </a:stretch>
        </p:blipFill>
        <p:spPr/>
      </p:pic>
    </p:spTree>
    <p:extLst>
      <p:ext uri="{BB962C8B-B14F-4D97-AF65-F5344CB8AC3E}">
        <p14:creationId xmlns:p14="http://schemas.microsoft.com/office/powerpoint/2010/main" val="4012488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What surprises you about this list?  Are there people missing who should be there?  Discuss!</a:t>
            </a:r>
            <a:endParaRPr lang="en-US" dirty="0"/>
          </a:p>
        </p:txBody>
      </p:sp>
      <p:sp>
        <p:nvSpPr>
          <p:cNvPr id="5" name="Title 4"/>
          <p:cNvSpPr>
            <a:spLocks noGrp="1"/>
          </p:cNvSpPr>
          <p:nvPr>
            <p:ph type="title"/>
          </p:nvPr>
        </p:nvSpPr>
        <p:spPr/>
        <p:txBody>
          <a:bodyPr/>
          <a:lstStyle/>
          <a:p>
            <a:r>
              <a:rPr lang="en-US" dirty="0" smtClean="0"/>
              <a:t>reflection</a:t>
            </a:r>
            <a:endParaRPr lang="en-US" dirty="0"/>
          </a:p>
        </p:txBody>
      </p:sp>
    </p:spTree>
    <p:extLst>
      <p:ext uri="{BB962C8B-B14F-4D97-AF65-F5344CB8AC3E}">
        <p14:creationId xmlns:p14="http://schemas.microsoft.com/office/powerpoint/2010/main" val="4076233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Evaluating the </a:t>
            </a:r>
            <a:r>
              <a:rPr lang="en-US" dirty="0" err="1" smtClean="0"/>
              <a:t>Wineburg</a:t>
            </a:r>
            <a:r>
              <a:rPr lang="en-US" dirty="0" smtClean="0"/>
              <a:t> list and reconsidering our own…</a:t>
            </a:r>
            <a:endParaRPr lang="en-US" dirty="0"/>
          </a:p>
        </p:txBody>
      </p:sp>
      <p:sp>
        <p:nvSpPr>
          <p:cNvPr id="5" name="Title 4"/>
          <p:cNvSpPr>
            <a:spLocks noGrp="1"/>
          </p:cNvSpPr>
          <p:nvPr>
            <p:ph type="title"/>
          </p:nvPr>
        </p:nvSpPr>
        <p:spPr/>
        <p:txBody>
          <a:bodyPr/>
          <a:lstStyle/>
          <a:p>
            <a:r>
              <a:rPr lang="en-US" dirty="0" smtClean="0"/>
              <a:t>Alternate Perspectives…</a:t>
            </a:r>
            <a:endParaRPr lang="en-US" dirty="0"/>
          </a:p>
        </p:txBody>
      </p:sp>
    </p:spTree>
    <p:extLst>
      <p:ext uri="{BB962C8B-B14F-4D97-AF65-F5344CB8AC3E}">
        <p14:creationId xmlns:p14="http://schemas.microsoft.com/office/powerpoint/2010/main" val="1391643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Accounting for Alternate Perspectives</a:t>
            </a:r>
            <a:endParaRPr lang="en-US" dirty="0"/>
          </a:p>
        </p:txBody>
      </p:sp>
      <p:sp>
        <p:nvSpPr>
          <p:cNvPr id="9" name="Content Placeholder 8"/>
          <p:cNvSpPr>
            <a:spLocks noGrp="1"/>
          </p:cNvSpPr>
          <p:nvPr>
            <p:ph sz="quarter" idx="1"/>
          </p:nvPr>
        </p:nvSpPr>
        <p:spPr/>
        <p:txBody>
          <a:bodyPr>
            <a:normAutofit fontScale="85000" lnSpcReduction="10000"/>
          </a:bodyPr>
          <a:lstStyle/>
          <a:p>
            <a:r>
              <a:rPr lang="en-US" dirty="0" smtClean="0"/>
              <a:t>You probably will not be surprised to learn that if we posed the exact same question to your parents – or your grandparents, for that matter – we would almost certainly get a different result.  What’s surprising, though, is how similar the results actually are…  Among men and women 45 or older, these are the results.</a:t>
            </a:r>
            <a:endParaRPr lang="en-US" dirty="0"/>
          </a:p>
        </p:txBody>
      </p:sp>
      <p:sp>
        <p:nvSpPr>
          <p:cNvPr id="10" name="Content Placeholder 9"/>
          <p:cNvSpPr>
            <a:spLocks noGrp="1"/>
          </p:cNvSpPr>
          <p:nvPr>
            <p:ph sz="quarter" idx="2"/>
          </p:nvPr>
        </p:nvSpPr>
        <p:spPr/>
        <p:txBody>
          <a:bodyPr>
            <a:normAutofit fontScale="85000" lnSpcReduction="10000"/>
          </a:bodyPr>
          <a:lstStyle/>
          <a:p>
            <a:pPr marL="0" indent="0">
              <a:buNone/>
            </a:pPr>
            <a:r>
              <a:rPr lang="en-US" u="sng" dirty="0" smtClean="0">
                <a:solidFill>
                  <a:srgbClr val="662D2C"/>
                </a:solidFill>
              </a:rPr>
              <a:t>10. Henry Ford</a:t>
            </a:r>
          </a:p>
          <a:p>
            <a:pPr marL="0" indent="0">
              <a:buNone/>
            </a:pPr>
            <a:r>
              <a:rPr lang="en-US" u="sng" dirty="0">
                <a:solidFill>
                  <a:srgbClr val="662D2C"/>
                </a:solidFill>
              </a:rPr>
              <a:t> </a:t>
            </a:r>
            <a:r>
              <a:rPr lang="en-US" u="sng" dirty="0" smtClean="0">
                <a:solidFill>
                  <a:srgbClr val="662D2C"/>
                </a:solidFill>
              </a:rPr>
              <a:t> 9.  Betsy Ross</a:t>
            </a:r>
          </a:p>
          <a:p>
            <a:pPr marL="0" indent="0">
              <a:buNone/>
            </a:pPr>
            <a:r>
              <a:rPr lang="en-US" dirty="0">
                <a:solidFill>
                  <a:schemeClr val="accent2">
                    <a:lumMod val="50000"/>
                  </a:schemeClr>
                </a:solidFill>
              </a:rPr>
              <a:t> </a:t>
            </a:r>
            <a:r>
              <a:rPr lang="en-US" dirty="0" smtClean="0">
                <a:solidFill>
                  <a:schemeClr val="accent2">
                    <a:lumMod val="50000"/>
                  </a:schemeClr>
                </a:solidFill>
              </a:rPr>
              <a:t> 8. </a:t>
            </a:r>
            <a:r>
              <a:rPr lang="en-US" dirty="0">
                <a:solidFill>
                  <a:schemeClr val="accent2">
                    <a:lumMod val="50000"/>
                  </a:schemeClr>
                </a:solidFill>
              </a:rPr>
              <a:t> </a:t>
            </a:r>
            <a:r>
              <a:rPr lang="en-US" dirty="0" smtClean="0">
                <a:solidFill>
                  <a:schemeClr val="accent2">
                    <a:lumMod val="50000"/>
                  </a:schemeClr>
                </a:solidFill>
              </a:rPr>
              <a:t>Thomas Edison</a:t>
            </a:r>
          </a:p>
          <a:p>
            <a:pPr marL="0" indent="0">
              <a:buNone/>
            </a:pPr>
            <a:r>
              <a:rPr lang="en-US" dirty="0" smtClean="0">
                <a:solidFill>
                  <a:schemeClr val="accent2">
                    <a:lumMod val="50000"/>
                  </a:schemeClr>
                </a:solidFill>
              </a:rPr>
              <a:t>  7.  Amelia Earhart</a:t>
            </a:r>
          </a:p>
          <a:p>
            <a:pPr marL="0" indent="0">
              <a:buNone/>
            </a:pPr>
            <a:r>
              <a:rPr lang="en-US" dirty="0" smtClean="0">
                <a:solidFill>
                  <a:schemeClr val="accent2">
                    <a:lumMod val="50000"/>
                  </a:schemeClr>
                </a:solidFill>
              </a:rPr>
              <a:t>  6.  Oprah Winfrey</a:t>
            </a:r>
          </a:p>
          <a:p>
            <a:pPr marL="0" indent="0">
              <a:buNone/>
            </a:pPr>
            <a:r>
              <a:rPr lang="en-US" dirty="0">
                <a:solidFill>
                  <a:schemeClr val="accent2">
                    <a:lumMod val="50000"/>
                  </a:schemeClr>
                </a:solidFill>
              </a:rPr>
              <a:t> </a:t>
            </a:r>
            <a:r>
              <a:rPr lang="en-US" dirty="0" smtClean="0">
                <a:solidFill>
                  <a:schemeClr val="accent2">
                    <a:lumMod val="50000"/>
                  </a:schemeClr>
                </a:solidFill>
              </a:rPr>
              <a:t> 5.  Ben Franklin </a:t>
            </a:r>
          </a:p>
          <a:p>
            <a:pPr marL="0" indent="0">
              <a:buNone/>
            </a:pPr>
            <a:r>
              <a:rPr lang="en-US" dirty="0" smtClean="0">
                <a:solidFill>
                  <a:schemeClr val="accent2">
                    <a:lumMod val="50000"/>
                  </a:schemeClr>
                </a:solidFill>
              </a:rPr>
              <a:t>  4.  Susan B. Anthony</a:t>
            </a:r>
          </a:p>
          <a:p>
            <a:pPr marL="0" indent="0">
              <a:buNone/>
            </a:pPr>
            <a:r>
              <a:rPr lang="en-US" dirty="0">
                <a:solidFill>
                  <a:schemeClr val="accent2">
                    <a:lumMod val="50000"/>
                  </a:schemeClr>
                </a:solidFill>
              </a:rPr>
              <a:t> </a:t>
            </a:r>
            <a:r>
              <a:rPr lang="en-US" dirty="0" smtClean="0">
                <a:solidFill>
                  <a:schemeClr val="accent2">
                    <a:lumMod val="50000"/>
                  </a:schemeClr>
                </a:solidFill>
              </a:rPr>
              <a:t> 3.  Harriet Tubman</a:t>
            </a:r>
          </a:p>
          <a:p>
            <a:pPr marL="0" indent="0">
              <a:buNone/>
            </a:pPr>
            <a:r>
              <a:rPr lang="en-US" dirty="0">
                <a:solidFill>
                  <a:schemeClr val="accent2">
                    <a:lumMod val="50000"/>
                  </a:schemeClr>
                </a:solidFill>
              </a:rPr>
              <a:t> </a:t>
            </a:r>
            <a:r>
              <a:rPr lang="en-US" dirty="0" smtClean="0">
                <a:solidFill>
                  <a:schemeClr val="accent2">
                    <a:lumMod val="50000"/>
                  </a:schemeClr>
                </a:solidFill>
              </a:rPr>
              <a:t> 2.  Rosa Parks</a:t>
            </a:r>
          </a:p>
          <a:p>
            <a:pPr marL="0" indent="0">
              <a:buNone/>
            </a:pPr>
            <a:r>
              <a:rPr lang="en-US" dirty="0">
                <a:solidFill>
                  <a:schemeClr val="accent2">
                    <a:lumMod val="50000"/>
                  </a:schemeClr>
                </a:solidFill>
              </a:rPr>
              <a:t> </a:t>
            </a:r>
            <a:r>
              <a:rPr lang="en-US" dirty="0" smtClean="0">
                <a:solidFill>
                  <a:schemeClr val="accent2">
                    <a:lumMod val="50000"/>
                  </a:schemeClr>
                </a:solidFill>
              </a:rPr>
              <a:t> 1.  Martin Luther King, Jr. </a:t>
            </a:r>
          </a:p>
          <a:p>
            <a:pPr marL="0" indent="0">
              <a:buNone/>
            </a:pPr>
            <a:endParaRPr lang="en-US" dirty="0"/>
          </a:p>
        </p:txBody>
      </p:sp>
    </p:spTree>
    <p:extLst>
      <p:ext uri="{BB962C8B-B14F-4D97-AF65-F5344CB8AC3E}">
        <p14:creationId xmlns:p14="http://schemas.microsoft.com/office/powerpoint/2010/main" val="4099128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1600200" y="5486400"/>
            <a:ext cx="7315200" cy="990600"/>
          </a:xfrm>
        </p:spPr>
        <p:txBody>
          <a:bodyPr/>
          <a:lstStyle/>
          <a:p>
            <a:r>
              <a:rPr lang="en-US" dirty="0" smtClean="0"/>
              <a:t>There is virtually no evidence that “Betsy Ross” – as your parents understand her – ever existed at all.  (While there was a woman named Betsy Ross, there is no evidence that she stitched together the first American Flag.)</a:t>
            </a:r>
            <a:endParaRPr lang="en-US" dirty="0"/>
          </a:p>
        </p:txBody>
      </p:sp>
      <p:sp>
        <p:nvSpPr>
          <p:cNvPr id="5" name="Title 4"/>
          <p:cNvSpPr>
            <a:spLocks noGrp="1"/>
          </p:cNvSpPr>
          <p:nvPr>
            <p:ph type="title"/>
          </p:nvPr>
        </p:nvSpPr>
        <p:spPr/>
        <p:txBody>
          <a:bodyPr/>
          <a:lstStyle/>
          <a:p>
            <a:r>
              <a:rPr lang="en-US" dirty="0" smtClean="0"/>
              <a:t>Betsy Ross?  Really?  </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9908" b="9908"/>
          <a:stretch>
            <a:fillRect/>
          </a:stretch>
        </p:blipFill>
        <p:spPr/>
      </p:pic>
    </p:spTree>
    <p:extLst>
      <p:ext uri="{BB962C8B-B14F-4D97-AF65-F5344CB8AC3E}">
        <p14:creationId xmlns:p14="http://schemas.microsoft.com/office/powerpoint/2010/main" val="7346558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normAutofit/>
          </a:bodyPr>
          <a:lstStyle/>
          <a:p>
            <a:r>
              <a:rPr lang="en-US" dirty="0" smtClean="0"/>
              <a:t>Most famous for founding the Ford Motor Company and mass-producing the Model-T Ford using the assembly line, Ford is less well-remembered for being an outspoken anti-Semite and a supporter of Nazi Germany.</a:t>
            </a:r>
            <a:endParaRPr lang="en-US" dirty="0"/>
          </a:p>
        </p:txBody>
      </p:sp>
      <p:sp>
        <p:nvSpPr>
          <p:cNvPr id="3" name="Title 2"/>
          <p:cNvSpPr>
            <a:spLocks noGrp="1"/>
          </p:cNvSpPr>
          <p:nvPr>
            <p:ph type="title"/>
          </p:nvPr>
        </p:nvSpPr>
        <p:spPr/>
        <p:txBody>
          <a:bodyPr/>
          <a:lstStyle/>
          <a:p>
            <a:r>
              <a:rPr lang="en-US" dirty="0" smtClean="0"/>
              <a:t>Henry Ford</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6747" b="16747"/>
          <a:stretch>
            <a:fillRect/>
          </a:stretch>
        </p:blipFill>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10249">
            <a:off x="649053" y="386931"/>
            <a:ext cx="2983777" cy="426934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667000"/>
            <a:ext cx="4019518" cy="2730500"/>
          </a:xfrm>
          <a:prstGeom prst="rect">
            <a:avLst/>
          </a:prstGeom>
        </p:spPr>
      </p:pic>
    </p:spTree>
    <p:extLst>
      <p:ext uri="{BB962C8B-B14F-4D97-AF65-F5344CB8AC3E}">
        <p14:creationId xmlns:p14="http://schemas.microsoft.com/office/powerpoint/2010/main" val="23419445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More significant differences…</a:t>
            </a:r>
            <a:endParaRPr lang="en-US" dirty="0"/>
          </a:p>
        </p:txBody>
      </p:sp>
      <p:sp>
        <p:nvSpPr>
          <p:cNvPr id="6" name="Content Placeholder 5"/>
          <p:cNvSpPr>
            <a:spLocks noGrp="1"/>
          </p:cNvSpPr>
          <p:nvPr>
            <p:ph sz="quarter" idx="1"/>
          </p:nvPr>
        </p:nvSpPr>
        <p:spPr/>
        <p:txBody>
          <a:bodyPr>
            <a:normAutofit fontScale="85000" lnSpcReduction="20000"/>
          </a:bodyPr>
          <a:lstStyle/>
          <a:p>
            <a:r>
              <a:rPr lang="en-US" dirty="0" smtClean="0"/>
              <a:t>Differences due to the generation gap are relatively insignificant, then.  There is a larger difference between the lists of African-Americans and whites, though.  Nine of the most important historical figures to African-American students were African-American.  Nevertheless, black and white students shared five (5) people in their top ten.</a:t>
            </a:r>
            <a:endParaRPr lang="en-US" dirty="0"/>
          </a:p>
        </p:txBody>
      </p:sp>
      <p:sp>
        <p:nvSpPr>
          <p:cNvPr id="7" name="Content Placeholder 6"/>
          <p:cNvSpPr>
            <a:spLocks noGrp="1"/>
          </p:cNvSpPr>
          <p:nvPr>
            <p:ph sz="quarter" idx="2"/>
          </p:nvPr>
        </p:nvSpPr>
        <p:spPr/>
        <p:txBody>
          <a:bodyPr>
            <a:normAutofit fontScale="85000" lnSpcReduction="20000"/>
          </a:bodyPr>
          <a:lstStyle/>
          <a:p>
            <a:pPr marL="0" indent="0" algn="ctr">
              <a:buNone/>
            </a:pPr>
            <a:r>
              <a:rPr lang="en-US" u="sng" dirty="0" smtClean="0">
                <a:solidFill>
                  <a:schemeClr val="accent2">
                    <a:lumMod val="75000"/>
                  </a:schemeClr>
                </a:solidFill>
              </a:rPr>
              <a:t>Five Shared Figures: </a:t>
            </a:r>
          </a:p>
          <a:p>
            <a:pPr marL="514350" indent="-514350" algn="ctr">
              <a:buAutoNum type="arabicPeriod"/>
            </a:pPr>
            <a:endParaRPr lang="en-US" u="sng" dirty="0" smtClean="0">
              <a:solidFill>
                <a:schemeClr val="accent2">
                  <a:lumMod val="75000"/>
                </a:schemeClr>
              </a:solidFill>
            </a:endParaRPr>
          </a:p>
          <a:p>
            <a:pPr marL="514350" indent="-514350">
              <a:buAutoNum type="arabicPeriod"/>
            </a:pPr>
            <a:r>
              <a:rPr lang="en-US" dirty="0" smtClean="0"/>
              <a:t>Martin Luther King, Jr. </a:t>
            </a:r>
          </a:p>
          <a:p>
            <a:pPr marL="0" indent="0">
              <a:buNone/>
            </a:pPr>
            <a:endParaRPr lang="en-US" dirty="0"/>
          </a:p>
          <a:p>
            <a:pPr marL="514350" indent="-514350">
              <a:buAutoNum type="arabicPeriod" startAt="2"/>
            </a:pPr>
            <a:r>
              <a:rPr lang="en-US" dirty="0" smtClean="0"/>
              <a:t>Rosa Parks </a:t>
            </a:r>
          </a:p>
          <a:p>
            <a:pPr marL="514350" indent="-514350">
              <a:buAutoNum type="arabicPeriod" startAt="2"/>
            </a:pPr>
            <a:endParaRPr lang="en-US" dirty="0"/>
          </a:p>
          <a:p>
            <a:pPr marL="514350" indent="-514350">
              <a:buAutoNum type="arabicPeriod" startAt="2"/>
            </a:pPr>
            <a:r>
              <a:rPr lang="en-US" dirty="0" smtClean="0"/>
              <a:t>Harriet Tubman </a:t>
            </a:r>
          </a:p>
          <a:p>
            <a:pPr marL="514350" indent="-514350">
              <a:buAutoNum type="arabicPeriod" startAt="2"/>
            </a:pPr>
            <a:endParaRPr lang="en-US" dirty="0"/>
          </a:p>
          <a:p>
            <a:pPr marL="514350" indent="-514350">
              <a:buAutoNum type="arabicPeriod" startAt="2"/>
            </a:pPr>
            <a:r>
              <a:rPr lang="en-US" dirty="0" smtClean="0"/>
              <a:t>Oprah Winfrey</a:t>
            </a:r>
          </a:p>
          <a:p>
            <a:pPr marL="514350" indent="-514350">
              <a:buAutoNum type="arabicPeriod" startAt="2"/>
            </a:pPr>
            <a:endParaRPr lang="en-US" dirty="0"/>
          </a:p>
          <a:p>
            <a:pPr marL="514350" indent="-514350">
              <a:buAutoNum type="arabicPeriod" startAt="2"/>
            </a:pPr>
            <a:r>
              <a:rPr lang="en-US" dirty="0" smtClean="0"/>
              <a:t>Susan B. Anthony</a:t>
            </a:r>
          </a:p>
        </p:txBody>
      </p:sp>
    </p:spTree>
    <p:extLst>
      <p:ext uri="{BB962C8B-B14F-4D97-AF65-F5344CB8AC3E}">
        <p14:creationId xmlns:p14="http://schemas.microsoft.com/office/powerpoint/2010/main" val="15574036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accounts for the difference?</a:t>
            </a:r>
            <a:endParaRPr lang="en-US" dirty="0"/>
          </a:p>
        </p:txBody>
      </p:sp>
      <p:sp>
        <p:nvSpPr>
          <p:cNvPr id="7" name="Content Placeholder 6"/>
          <p:cNvSpPr>
            <a:spLocks noGrp="1"/>
          </p:cNvSpPr>
          <p:nvPr>
            <p:ph sz="quarter" idx="1"/>
          </p:nvPr>
        </p:nvSpPr>
        <p:spPr/>
        <p:txBody>
          <a:bodyPr/>
          <a:lstStyle/>
          <a:p>
            <a:r>
              <a:rPr lang="en-US" dirty="0" smtClean="0"/>
              <a:t>Black History Month – established by Carter Woodson in the 1920s?</a:t>
            </a:r>
          </a:p>
          <a:p>
            <a:endParaRPr lang="en-US" dirty="0"/>
          </a:p>
          <a:p>
            <a:r>
              <a:rPr lang="en-US" dirty="0" smtClean="0"/>
              <a:t>The central role of African-Americans in the Civil Rights Movement of the 1950s and 1960s? </a:t>
            </a:r>
          </a:p>
          <a:p>
            <a:endParaRPr lang="en-US" dirty="0"/>
          </a:p>
          <a:p>
            <a:r>
              <a:rPr lang="en-US" dirty="0" smtClean="0"/>
              <a:t>Are there other marginalized groups historically which are overlooked?</a:t>
            </a:r>
            <a:endParaRPr lang="en-US" dirty="0"/>
          </a:p>
        </p:txBody>
      </p:sp>
    </p:spTree>
    <p:extLst>
      <p:ext uri="{BB962C8B-B14F-4D97-AF65-F5344CB8AC3E}">
        <p14:creationId xmlns:p14="http://schemas.microsoft.com/office/powerpoint/2010/main" val="3451429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1524000" y="5486400"/>
            <a:ext cx="7620000" cy="1219200"/>
          </a:xfrm>
        </p:spPr>
        <p:txBody>
          <a:bodyPr>
            <a:normAutofit fontScale="92500" lnSpcReduction="10000"/>
          </a:bodyPr>
          <a:lstStyle/>
          <a:p>
            <a:r>
              <a:rPr lang="en-US" dirty="0" smtClean="0"/>
              <a:t>Crazy Horse has an enormous monument in his honor in South Dakota, and a handful of chiefs like Sitting Bull, Geronimo, or Chief Joseph will grace our textbook; however, the vast majority of Native American cultures have been written out of our nation’s history.  Sitting Bull, Crazy Horse, Powhatan, Pocahontas, Sacagawea, and even Jim Thorpe might be worthy characters to consider, but very few make the lists. </a:t>
            </a:r>
            <a:endParaRPr lang="en-US" dirty="0"/>
          </a:p>
        </p:txBody>
      </p:sp>
      <p:sp>
        <p:nvSpPr>
          <p:cNvPr id="4" name="Title 3"/>
          <p:cNvSpPr>
            <a:spLocks noGrp="1"/>
          </p:cNvSpPr>
          <p:nvPr>
            <p:ph type="title"/>
          </p:nvPr>
        </p:nvSpPr>
        <p:spPr/>
        <p:txBody>
          <a:bodyPr/>
          <a:lstStyle/>
          <a:p>
            <a:r>
              <a:rPr lang="en-US" dirty="0" smtClean="0"/>
              <a:t>Native Americans</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3339" r="3339"/>
          <a:stretch>
            <a:fillRect/>
          </a:stretch>
        </p:blipFill>
        <p:spPr/>
      </p:pic>
    </p:spTree>
    <p:extLst>
      <p:ext uri="{BB962C8B-B14F-4D97-AF65-F5344CB8AC3E}">
        <p14:creationId xmlns:p14="http://schemas.microsoft.com/office/powerpoint/2010/main" val="2101616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1600200" y="5486400"/>
            <a:ext cx="7315200" cy="1371600"/>
          </a:xfrm>
        </p:spPr>
        <p:txBody>
          <a:bodyPr>
            <a:normAutofit/>
          </a:bodyPr>
          <a:lstStyle/>
          <a:p>
            <a:r>
              <a:rPr lang="en-US" dirty="0" smtClean="0"/>
              <a:t>Albert Einstein was a naturalized citizen.  Born in Germany in 1879, he emigrated to the United States when Adolf Hitler took power in Germany.  His story – and his influence on the Manhattan Project during World War II, encapsulate a promising theme of American History – that of strength through diversity.</a:t>
            </a:r>
            <a:endParaRPr lang="en-US" dirty="0"/>
          </a:p>
        </p:txBody>
      </p:sp>
      <p:sp>
        <p:nvSpPr>
          <p:cNvPr id="4" name="Title 3"/>
          <p:cNvSpPr>
            <a:spLocks noGrp="1"/>
          </p:cNvSpPr>
          <p:nvPr>
            <p:ph type="title"/>
          </p:nvPr>
        </p:nvSpPr>
        <p:spPr/>
        <p:txBody>
          <a:bodyPr/>
          <a:lstStyle/>
          <a:p>
            <a:r>
              <a:rPr lang="en-US" dirty="0" smtClean="0"/>
              <a:t>10.  Albert Einstein</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9876" b="19876"/>
          <a:stretch>
            <a:fillRect/>
          </a:stretch>
        </p:blipFill>
        <p:spPr/>
      </p:pic>
    </p:spTree>
    <p:extLst>
      <p:ext uri="{BB962C8B-B14F-4D97-AF65-F5344CB8AC3E}">
        <p14:creationId xmlns:p14="http://schemas.microsoft.com/office/powerpoint/2010/main" val="1487761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543800" cy="1219200"/>
          </a:xfrm>
        </p:spPr>
        <p:txBody>
          <a:bodyPr>
            <a:normAutofit/>
          </a:bodyPr>
          <a:lstStyle/>
          <a:p>
            <a:r>
              <a:rPr lang="en-US" dirty="0" smtClean="0"/>
              <a:t>The contribution of Latinos to United States history are enormous as well.  Cattle ranching and the life of cowboys on the open range?  A Spanish tradition.  Indeed, a large part of our national identity is whitewashed by people who willfully ignore the large influence of Hispanic culture in the South, Southwest, and Far Western US.</a:t>
            </a:r>
            <a:endParaRPr lang="en-US" dirty="0"/>
          </a:p>
        </p:txBody>
      </p:sp>
      <p:sp>
        <p:nvSpPr>
          <p:cNvPr id="3" name="Title 2"/>
          <p:cNvSpPr>
            <a:spLocks noGrp="1"/>
          </p:cNvSpPr>
          <p:nvPr>
            <p:ph type="title"/>
          </p:nvPr>
        </p:nvSpPr>
        <p:spPr/>
        <p:txBody>
          <a:bodyPr/>
          <a:lstStyle/>
          <a:p>
            <a:r>
              <a:rPr lang="en-US" dirty="0" smtClean="0"/>
              <a:t>Hispanic-Americans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3350" r="3350"/>
          <a:stretch>
            <a:fillRect/>
          </a:stretch>
        </p:blipFill>
        <p:spPr/>
      </p:pic>
    </p:spTree>
    <p:extLst>
      <p:ext uri="{BB962C8B-B14F-4D97-AF65-F5344CB8AC3E}">
        <p14:creationId xmlns:p14="http://schemas.microsoft.com/office/powerpoint/2010/main" val="2264462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lnSpcReduction="10000"/>
          </a:bodyPr>
          <a:lstStyle/>
          <a:p>
            <a:r>
              <a:rPr lang="en-US" dirty="0" smtClean="0"/>
              <a:t>Labor history has been dropped from the American narrative to a large extent as well, making names like Terence V. Powderly, Samuel Gompers, Eugene V. Debs, Joe Hill, A. Philip Randolph, and John Lewis less recognizable today than previously. </a:t>
            </a:r>
            <a:endParaRPr lang="en-US" dirty="0"/>
          </a:p>
        </p:txBody>
      </p:sp>
      <p:sp>
        <p:nvSpPr>
          <p:cNvPr id="3" name="Title 2"/>
          <p:cNvSpPr>
            <a:spLocks noGrp="1"/>
          </p:cNvSpPr>
          <p:nvPr>
            <p:ph type="title"/>
          </p:nvPr>
        </p:nvSpPr>
        <p:spPr/>
        <p:txBody>
          <a:bodyPr/>
          <a:lstStyle/>
          <a:p>
            <a:r>
              <a:rPr lang="en-US" dirty="0" smtClean="0"/>
              <a:t>Labor Union Leaders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281" b="11281"/>
          <a:stretch>
            <a:fillRect/>
          </a:stretch>
        </p:blipFill>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88742">
            <a:off x="451801" y="706865"/>
            <a:ext cx="2698124" cy="405352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6619" y="0"/>
            <a:ext cx="3267381" cy="5410200"/>
          </a:xfrm>
          <a:prstGeom prst="rect">
            <a:avLst/>
          </a:prstGeom>
        </p:spPr>
      </p:pic>
    </p:spTree>
    <p:extLst>
      <p:ext uri="{BB962C8B-B14F-4D97-AF65-F5344CB8AC3E}">
        <p14:creationId xmlns:p14="http://schemas.microsoft.com/office/powerpoint/2010/main" val="35693473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95400"/>
          </a:xfrm>
        </p:spPr>
        <p:txBody>
          <a:bodyPr>
            <a:normAutofit/>
          </a:bodyPr>
          <a:lstStyle/>
          <a:p>
            <a:r>
              <a:rPr lang="en-US" dirty="0" smtClean="0"/>
              <a:t>Gay rights has become a major part of civil rights as we understand society today; however, it was a long and difficult struggle to bring about social change on this issue, and individual leaders are not well known.   Increasingly, there is a place in history text books to include homosexuals in the narrative of our country.</a:t>
            </a:r>
            <a:endParaRPr lang="en-US" dirty="0"/>
          </a:p>
        </p:txBody>
      </p:sp>
      <p:sp>
        <p:nvSpPr>
          <p:cNvPr id="3" name="Title 2"/>
          <p:cNvSpPr>
            <a:spLocks noGrp="1"/>
          </p:cNvSpPr>
          <p:nvPr>
            <p:ph type="title"/>
          </p:nvPr>
        </p:nvSpPr>
        <p:spPr/>
        <p:txBody>
          <a:bodyPr/>
          <a:lstStyle/>
          <a:p>
            <a:r>
              <a:rPr lang="en-US" dirty="0" smtClean="0"/>
              <a:t>Homosexuals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611" b="9611"/>
          <a:stretch>
            <a:fillRect/>
          </a:stretch>
        </p:blipFill>
        <p:spPr/>
      </p:pic>
    </p:spTree>
    <p:extLst>
      <p:ext uri="{BB962C8B-B14F-4D97-AF65-F5344CB8AC3E}">
        <p14:creationId xmlns:p14="http://schemas.microsoft.com/office/powerpoint/2010/main" val="675344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371600"/>
          </a:xfrm>
        </p:spPr>
        <p:txBody>
          <a:bodyPr>
            <a:normAutofit lnSpcReduction="10000"/>
          </a:bodyPr>
          <a:lstStyle/>
          <a:p>
            <a:r>
              <a:rPr lang="en-US" dirty="0" smtClean="0"/>
              <a:t>In the South, - and Virginia is “the South” – race relations is often thought of in black and white terms.  In other regions of the nation, however, diversity means something altogether more complex.  Consider the role of Asian-Americans and immigrants in parts of the far West.  Some of the most bigoted and racist laws in our history applied to Asian people – including the Chinese Exclusion Act of 1882.</a:t>
            </a:r>
            <a:endParaRPr lang="en-US" dirty="0"/>
          </a:p>
        </p:txBody>
      </p:sp>
      <p:sp>
        <p:nvSpPr>
          <p:cNvPr id="3" name="Title 2"/>
          <p:cNvSpPr>
            <a:spLocks noGrp="1"/>
          </p:cNvSpPr>
          <p:nvPr>
            <p:ph type="title"/>
          </p:nvPr>
        </p:nvSpPr>
        <p:spPr/>
        <p:txBody>
          <a:bodyPr/>
          <a:lstStyle/>
          <a:p>
            <a:r>
              <a:rPr lang="en-US" dirty="0" smtClean="0"/>
              <a:t>Chinese, Japanese, Filipinos, Indians…</a:t>
            </a:r>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2799" r="2799"/>
          <a:stretch>
            <a:fillRect/>
          </a:stretch>
        </p:blipFill>
        <p:spPr>
          <a:xfrm>
            <a:off x="2895600" y="0"/>
            <a:ext cx="5410200" cy="4641346"/>
          </a:xfrm>
        </p:spPr>
      </p:pic>
    </p:spTree>
    <p:extLst>
      <p:ext uri="{BB962C8B-B14F-4D97-AF65-F5344CB8AC3E}">
        <p14:creationId xmlns:p14="http://schemas.microsoft.com/office/powerpoint/2010/main" val="1473816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After our discussion, would you change any of the individuals on your list?  Why or why not?</a:t>
            </a:r>
            <a:endParaRPr lang="en-US" dirty="0"/>
          </a:p>
        </p:txBody>
      </p:sp>
      <p:sp>
        <p:nvSpPr>
          <p:cNvPr id="5" name="Title 4"/>
          <p:cNvSpPr>
            <a:spLocks noGrp="1"/>
          </p:cNvSpPr>
          <p:nvPr>
            <p:ph type="title"/>
          </p:nvPr>
        </p:nvSpPr>
        <p:spPr/>
        <p:txBody>
          <a:bodyPr/>
          <a:lstStyle/>
          <a:p>
            <a:r>
              <a:rPr lang="en-US" dirty="0"/>
              <a:t>r</a:t>
            </a:r>
            <a:r>
              <a:rPr lang="en-US" dirty="0" smtClean="0"/>
              <a:t>eflection and reconsideration</a:t>
            </a:r>
            <a:endParaRPr lang="en-US" dirty="0"/>
          </a:p>
        </p:txBody>
      </p:sp>
    </p:spTree>
    <p:extLst>
      <p:ext uri="{BB962C8B-B14F-4D97-AF65-F5344CB8AC3E}">
        <p14:creationId xmlns:p14="http://schemas.microsoft.com/office/powerpoint/2010/main" val="2956950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19200"/>
          </a:xfrm>
        </p:spPr>
        <p:txBody>
          <a:bodyPr/>
          <a:lstStyle/>
          <a:p>
            <a:r>
              <a:rPr lang="en-US" dirty="0" smtClean="0"/>
              <a:t>Thomas Edison, who flunked out of elementary school, went on to become America’s greatest inventor.  He had thousands of patents, including those for the light bulb, the motion picture machine, the phonograph, and the battery cell.</a:t>
            </a:r>
            <a:endParaRPr lang="en-US" dirty="0"/>
          </a:p>
        </p:txBody>
      </p:sp>
      <p:sp>
        <p:nvSpPr>
          <p:cNvPr id="3" name="Title 2"/>
          <p:cNvSpPr>
            <a:spLocks noGrp="1"/>
          </p:cNvSpPr>
          <p:nvPr>
            <p:ph type="title"/>
          </p:nvPr>
        </p:nvSpPr>
        <p:spPr/>
        <p:txBody>
          <a:bodyPr/>
          <a:lstStyle/>
          <a:p>
            <a:r>
              <a:rPr lang="en-US" dirty="0" smtClean="0"/>
              <a:t>9.  Thomas Edison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835" b="9835"/>
          <a:stretch>
            <a:fillRect/>
          </a:stretch>
        </p:blipFill>
        <p:spPr/>
      </p:pic>
    </p:spTree>
    <p:extLst>
      <p:ext uri="{BB962C8B-B14F-4D97-AF65-F5344CB8AC3E}">
        <p14:creationId xmlns:p14="http://schemas.microsoft.com/office/powerpoint/2010/main" val="1047178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lstStyle/>
          <a:p>
            <a:r>
              <a:rPr lang="en-US" dirty="0" smtClean="0"/>
              <a:t>Well, there are many ways to influence American history, and Marilyn Monroe applied some untraditional ones.  She was an actress, a model, a singer, and a celebrity who died before her time.  </a:t>
            </a:r>
            <a:endParaRPr lang="en-US" dirty="0"/>
          </a:p>
        </p:txBody>
      </p:sp>
      <p:sp>
        <p:nvSpPr>
          <p:cNvPr id="3" name="Title 2"/>
          <p:cNvSpPr>
            <a:spLocks noGrp="1"/>
          </p:cNvSpPr>
          <p:nvPr>
            <p:ph type="title"/>
          </p:nvPr>
        </p:nvSpPr>
        <p:spPr/>
        <p:txBody>
          <a:bodyPr>
            <a:normAutofit/>
          </a:bodyPr>
          <a:lstStyle/>
          <a:p>
            <a:r>
              <a:rPr lang="en-US" dirty="0" smtClean="0"/>
              <a:t>8.  Marilyn Monroe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9574" b="19574"/>
          <a:stretch>
            <a:fillRect/>
          </a:stretch>
        </p:blipFill>
        <p:spPr/>
      </p:pic>
    </p:spTree>
    <p:extLst>
      <p:ext uri="{BB962C8B-B14F-4D97-AF65-F5344CB8AC3E}">
        <p14:creationId xmlns:p14="http://schemas.microsoft.com/office/powerpoint/2010/main" val="2059579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143000"/>
          </a:xfrm>
        </p:spPr>
        <p:txBody>
          <a:bodyPr/>
          <a:lstStyle/>
          <a:p>
            <a:r>
              <a:rPr lang="en-US" dirty="0" smtClean="0"/>
              <a:t>In addition to the long running talk show which she managed for over a decade, Oprah Winfrey has become a television executive so powerful that what she whimsically mentions in passing can change the nation’s culture.</a:t>
            </a:r>
            <a:endParaRPr lang="en-US" dirty="0"/>
          </a:p>
        </p:txBody>
      </p:sp>
      <p:sp>
        <p:nvSpPr>
          <p:cNvPr id="3" name="Title 2"/>
          <p:cNvSpPr>
            <a:spLocks noGrp="1"/>
          </p:cNvSpPr>
          <p:nvPr>
            <p:ph type="title"/>
          </p:nvPr>
        </p:nvSpPr>
        <p:spPr/>
        <p:txBody>
          <a:bodyPr/>
          <a:lstStyle/>
          <a:p>
            <a:r>
              <a:rPr lang="en-US" dirty="0" smtClean="0"/>
              <a:t>7.  Oprah Winfrey</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024" b="6024"/>
          <a:stretch>
            <a:fillRect/>
          </a:stretch>
        </p:blipFill>
        <p:spPr/>
      </p:pic>
    </p:spTree>
    <p:extLst>
      <p:ext uri="{BB962C8B-B14F-4D97-AF65-F5344CB8AC3E}">
        <p14:creationId xmlns:p14="http://schemas.microsoft.com/office/powerpoint/2010/main" val="3165029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95400"/>
          </a:xfrm>
        </p:spPr>
        <p:txBody>
          <a:bodyPr>
            <a:normAutofit/>
          </a:bodyPr>
          <a:lstStyle/>
          <a:p>
            <a:r>
              <a:rPr lang="en-US" dirty="0" smtClean="0"/>
              <a:t>The first woman to fly solo across the United States, she died mysteriously in an effort to cross the Pacific Ocean.  Mounting evidence seems to suggest that Earhart and Fred Noonan, who accompanied her on the flight, survived the crash of their plane only to die marooned on an isolated island in the Pacific.</a:t>
            </a:r>
            <a:endParaRPr lang="en-US" dirty="0"/>
          </a:p>
        </p:txBody>
      </p:sp>
      <p:sp>
        <p:nvSpPr>
          <p:cNvPr id="3" name="Title 2"/>
          <p:cNvSpPr>
            <a:spLocks noGrp="1"/>
          </p:cNvSpPr>
          <p:nvPr>
            <p:ph type="title"/>
          </p:nvPr>
        </p:nvSpPr>
        <p:spPr/>
        <p:txBody>
          <a:bodyPr/>
          <a:lstStyle/>
          <a:p>
            <a:r>
              <a:rPr lang="en-US" dirty="0" smtClean="0"/>
              <a:t>6.  Amelia Earhart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614" b="9614"/>
          <a:stretch>
            <a:fillRect/>
          </a:stretch>
        </p:blipFill>
        <p:spPr/>
      </p:pic>
    </p:spTree>
    <p:extLst>
      <p:ext uri="{BB962C8B-B14F-4D97-AF65-F5344CB8AC3E}">
        <p14:creationId xmlns:p14="http://schemas.microsoft.com/office/powerpoint/2010/main" val="556238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19200"/>
          </a:xfrm>
        </p:spPr>
        <p:txBody>
          <a:bodyPr>
            <a:normAutofit/>
          </a:bodyPr>
          <a:lstStyle/>
          <a:p>
            <a:r>
              <a:rPr lang="en-US" dirty="0" smtClean="0"/>
              <a:t>Your grandparents would wonder how this “Original American” has slipped so far down the list.  He did help to write the Declaration of Independence, act as an ambassador to France during the Revolutionary War, and serve as the elder statesman during the Constitutional Convention of 1787, after all. </a:t>
            </a:r>
            <a:endParaRPr lang="en-US" dirty="0"/>
          </a:p>
        </p:txBody>
      </p:sp>
      <p:sp>
        <p:nvSpPr>
          <p:cNvPr id="3" name="Title 2"/>
          <p:cNvSpPr>
            <a:spLocks noGrp="1"/>
          </p:cNvSpPr>
          <p:nvPr>
            <p:ph type="title"/>
          </p:nvPr>
        </p:nvSpPr>
        <p:spPr/>
        <p:txBody>
          <a:bodyPr/>
          <a:lstStyle/>
          <a:p>
            <a:r>
              <a:rPr lang="en-US" dirty="0" smtClean="0"/>
              <a:t>5.  Ben Franklin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0325" b="20325"/>
          <a:stretch>
            <a:fillRect/>
          </a:stretch>
        </p:blipFill>
        <p:spPr/>
      </p:pic>
    </p:spTree>
    <p:extLst>
      <p:ext uri="{BB962C8B-B14F-4D97-AF65-F5344CB8AC3E}">
        <p14:creationId xmlns:p14="http://schemas.microsoft.com/office/powerpoint/2010/main" val="569005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lnSpcReduction="10000"/>
          </a:bodyPr>
          <a:lstStyle/>
          <a:p>
            <a:r>
              <a:rPr lang="en-US" dirty="0" smtClean="0"/>
              <a:t>Although she is considered by some to be the leader of the woman’s suffrage movement, she was only one of many suffragists.  Indeed, Susan B. Anthony was dead before the 19</a:t>
            </a:r>
            <a:r>
              <a:rPr lang="en-US" baseline="30000" dirty="0" smtClean="0"/>
              <a:t>th</a:t>
            </a:r>
            <a:r>
              <a:rPr lang="en-US" dirty="0" smtClean="0"/>
              <a:t> Amendment was passed and women gained the right to vote. </a:t>
            </a:r>
            <a:endParaRPr lang="en-US" dirty="0"/>
          </a:p>
        </p:txBody>
      </p:sp>
      <p:sp>
        <p:nvSpPr>
          <p:cNvPr id="3" name="Title 2"/>
          <p:cNvSpPr>
            <a:spLocks noGrp="1"/>
          </p:cNvSpPr>
          <p:nvPr>
            <p:ph type="title"/>
          </p:nvPr>
        </p:nvSpPr>
        <p:spPr/>
        <p:txBody>
          <a:bodyPr/>
          <a:lstStyle/>
          <a:p>
            <a:r>
              <a:rPr lang="en-US" dirty="0" smtClean="0"/>
              <a:t>4.  Susan B. Anthony</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4918" b="24918"/>
          <a:stretch>
            <a:fillRect/>
          </a:stretch>
        </p:blipFill>
        <p:spPr/>
      </p:pic>
    </p:spTree>
    <p:extLst>
      <p:ext uri="{BB962C8B-B14F-4D97-AF65-F5344CB8AC3E}">
        <p14:creationId xmlns:p14="http://schemas.microsoft.com/office/powerpoint/2010/main" val="2931051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371600"/>
          </a:xfrm>
        </p:spPr>
        <p:txBody>
          <a:bodyPr>
            <a:normAutofit/>
          </a:bodyPr>
          <a:lstStyle/>
          <a:p>
            <a:r>
              <a:rPr lang="en-US" dirty="0" smtClean="0"/>
              <a:t>Harriet Tubman is probably most famous for her work on the Underground Railroad, where she risked her life helping to bring enslaved people north of the Mason-Dixon line to freedom.  She also is reported to have worked as a spy for the Union during the Civil War.</a:t>
            </a:r>
            <a:endParaRPr lang="en-US" dirty="0"/>
          </a:p>
        </p:txBody>
      </p:sp>
      <p:sp>
        <p:nvSpPr>
          <p:cNvPr id="3" name="Title 2"/>
          <p:cNvSpPr>
            <a:spLocks noGrp="1"/>
          </p:cNvSpPr>
          <p:nvPr>
            <p:ph type="title"/>
          </p:nvPr>
        </p:nvSpPr>
        <p:spPr/>
        <p:txBody>
          <a:bodyPr/>
          <a:lstStyle/>
          <a:p>
            <a:r>
              <a:rPr lang="en-US" dirty="0" smtClean="0"/>
              <a:t>3.  Harriet Tubman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8012" b="8012"/>
          <a:stretch>
            <a:fillRect/>
          </a:stretch>
        </p:blipFill>
        <p:spPr/>
      </p:pic>
    </p:spTree>
    <p:extLst>
      <p:ext uri="{BB962C8B-B14F-4D97-AF65-F5344CB8AC3E}">
        <p14:creationId xmlns:p14="http://schemas.microsoft.com/office/powerpoint/2010/main" val="17231539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295</TotalTime>
  <Words>1294</Words>
  <Application>Microsoft Office PowerPoint</Application>
  <PresentationFormat>On-screen Show (4:3)</PresentationFormat>
  <Paragraphs>74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Median</vt:lpstr>
      <vt:lpstr>The sam wineburg Top ten list of famous americans</vt:lpstr>
      <vt:lpstr>10.  Albert Einstein</vt:lpstr>
      <vt:lpstr>9.  Thomas Edison</vt:lpstr>
      <vt:lpstr>8.  Marilyn Monroe</vt:lpstr>
      <vt:lpstr>7.  Oprah Winfrey</vt:lpstr>
      <vt:lpstr>6.  Amelia Earhart</vt:lpstr>
      <vt:lpstr>5.  Ben Franklin</vt:lpstr>
      <vt:lpstr>4.  Susan B. Anthony</vt:lpstr>
      <vt:lpstr>3.  Harriet Tubman</vt:lpstr>
      <vt:lpstr>2.  Rosa Parks</vt:lpstr>
      <vt:lpstr>1.  Rev. Dr. Martin Luther King, Jr. </vt:lpstr>
      <vt:lpstr>reflection</vt:lpstr>
      <vt:lpstr>Alternate Perspectives…</vt:lpstr>
      <vt:lpstr>Accounting for Alternate Perspectives</vt:lpstr>
      <vt:lpstr>Betsy Ross?  Really?  </vt:lpstr>
      <vt:lpstr>Henry Ford</vt:lpstr>
      <vt:lpstr>More significant differences…</vt:lpstr>
      <vt:lpstr>What accounts for the difference?</vt:lpstr>
      <vt:lpstr>Native Americans</vt:lpstr>
      <vt:lpstr>Hispanic-Americans</vt:lpstr>
      <vt:lpstr>Labor Union Leaders</vt:lpstr>
      <vt:lpstr>Homosexuals</vt:lpstr>
      <vt:lpstr>Chinese, Japanese, Filipinos, Indians…</vt:lpstr>
      <vt:lpstr>reflection and reconsideration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sam wineburg Top ten list of famous americans</dc:title>
  <dc:creator>Adam Henry</dc:creator>
  <cp:lastModifiedBy>Adam Henry</cp:lastModifiedBy>
  <cp:revision>17</cp:revision>
  <dcterms:created xsi:type="dcterms:W3CDTF">2013-08-29T15:35:38Z</dcterms:created>
  <dcterms:modified xsi:type="dcterms:W3CDTF">2013-08-30T21:37:20Z</dcterms:modified>
</cp:coreProperties>
</file>